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6" r:id="rId15"/>
    <p:sldId id="257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31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280" y="19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CC8CE-6682-E54E-98B5-F083F7D94589}" type="datetimeFigureOut">
              <a:rPr lang="en-US" smtClean="0"/>
              <a:t>5/4/16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5C7538-5F66-FD46-9CCD-0484E66EB41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27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also looked</a:t>
            </a:r>
            <a:r>
              <a:rPr lang="en-US" baseline="0" dirty="0" smtClean="0"/>
              <a:t> at rainfall volume. </a:t>
            </a:r>
            <a:r>
              <a:rPr lang="en-US" dirty="0" smtClean="0"/>
              <a:t>That</a:t>
            </a:r>
            <a:r>
              <a:rPr lang="en-US" baseline="0" dirty="0" smtClean="0"/>
              <a:t> is, when it rains, how MUCH does it rain?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3586C5-BBCC-F847-B55F-5C4BFE2F1F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06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Traditionally, daily rainfall volume has been modelled as a straight forward Gamma distribution. If we do this</a:t>
            </a:r>
            <a:r>
              <a:rPr lang="en-US" b="1" baseline="0" dirty="0" smtClean="0"/>
              <a:t> and fit the data for the rainy city of New Bedford, the mean of the Gamma distribution is around 0.37 inches per day.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But clearly, something is not being captured here; precipitation in the early part of the year differs from the latter part. 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#We started by picking a city that rains a large amount so we have some</a:t>
            </a:r>
            <a:r>
              <a:rPr lang="en-US" baseline="0" dirty="0" smtClean="0"/>
              <a:t> sizeable data to work with</a:t>
            </a:r>
            <a:r>
              <a:rPr lang="en-US" dirty="0" smtClean="0"/>
              <a:t>.</a:t>
            </a:r>
            <a:r>
              <a:rPr lang="en-US" baseline="0" dirty="0" smtClean="0"/>
              <a:t> New Bedford was a good candidate #so we focused on the 2015 data.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#And this makes sense since different seasons probably produce different amounts of rain.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3586C5-BBCC-F847-B55F-5C4BFE2F1F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027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Our</a:t>
            </a:r>
            <a:r>
              <a:rPr lang="en-US" dirty="0" smtClean="0"/>
              <a:t> idea is to create a variable switching point</a:t>
            </a:r>
            <a:r>
              <a:rPr lang="en-US" baseline="0" dirty="0" smtClean="0"/>
              <a:t> and then fit two Gamma distributions. Analytically, solving this would be very complex, but using computational MCMC methods, we find the best fit occurs with a switching point at day 207 with a statistically significant difference between the means of the two distributions.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# There are many ideas to extend this</a:t>
            </a:r>
            <a:r>
              <a:rPr lang="en-US" baseline="0" dirty="0" smtClean="0"/>
              <a:t> basic </a:t>
            </a:r>
            <a:r>
              <a:rPr lang="en-US" dirty="0" smtClean="0"/>
              <a:t>model, and</a:t>
            </a:r>
            <a:r>
              <a:rPr lang="en-US" baseline="0" dirty="0" smtClean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3586C5-BBCC-F847-B55F-5C4BFE2F1F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14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also looked</a:t>
            </a:r>
            <a:r>
              <a:rPr lang="en-US" baseline="0" dirty="0" smtClean="0"/>
              <a:t> at rainfall volume. </a:t>
            </a:r>
            <a:r>
              <a:rPr lang="en-US" dirty="0" smtClean="0"/>
              <a:t>That</a:t>
            </a:r>
            <a:r>
              <a:rPr lang="en-US" baseline="0" dirty="0" smtClean="0"/>
              <a:t> is, when it rains, how MUCH does it rain?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3586C5-BBCC-F847-B55F-5C4BFE2F1F1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13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Traditionally, daily rainfall volume has been modelled as a straight forward Gamma distribution. If we do this</a:t>
            </a:r>
            <a:r>
              <a:rPr lang="en-US" b="1" baseline="0" dirty="0" smtClean="0"/>
              <a:t> and fit the data for the rainy city of New Bedford, the mean of the Gamma distribution is around 0.37 inches per day.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But clearly, something is not being captured here; precipitation in the early part of the year differs from the latter part. 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#We started by picking a city that rains a large amount so we have some</a:t>
            </a:r>
            <a:r>
              <a:rPr lang="en-US" baseline="0" dirty="0" smtClean="0"/>
              <a:t> sizeable data to work with</a:t>
            </a:r>
            <a:r>
              <a:rPr lang="en-US" dirty="0" smtClean="0"/>
              <a:t>.</a:t>
            </a:r>
            <a:r>
              <a:rPr lang="en-US" baseline="0" dirty="0" smtClean="0"/>
              <a:t> New Bedford was a good candidate #so we focused on the 2015 data.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#And this makes sense since different seasons probably produce different amounts of rain.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3586C5-BBCC-F847-B55F-5C4BFE2F1F1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727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Our</a:t>
            </a:r>
            <a:r>
              <a:rPr lang="en-US" dirty="0" smtClean="0"/>
              <a:t> idea is to create a variable switching point</a:t>
            </a:r>
            <a:r>
              <a:rPr lang="en-US" baseline="0" dirty="0" smtClean="0"/>
              <a:t> and then fit two Gamma distributions. Analytically, solving this would be very complex, but using computational MCMC methods, we find the best fit occurs with a switching point at day 207 with a statistically significant difference between the means of the two distributions.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# There are many ideas to extend this</a:t>
            </a:r>
            <a:r>
              <a:rPr lang="en-US" baseline="0" dirty="0" smtClean="0"/>
              <a:t> basic </a:t>
            </a:r>
            <a:r>
              <a:rPr lang="en-US" dirty="0" smtClean="0"/>
              <a:t>model, and</a:t>
            </a:r>
            <a:r>
              <a:rPr lang="en-US" baseline="0" dirty="0" smtClean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3586C5-BBCC-F847-B55F-5C4BFE2F1F1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038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Weather is often</a:t>
            </a:r>
            <a:r>
              <a:rPr lang="en-US" baseline="0" dirty="0" smtClean="0"/>
              <a:t> very hard to predict even when we have a sense of the weather measures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We have attempted to model weather events based on weather measures using a second order HMM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9 hidden states representing weather events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7 continuous</a:t>
            </a:r>
            <a:r>
              <a:rPr lang="en-US" baseline="0" dirty="0" smtClean="0"/>
              <a:t> real-valued weather measures are our observations (all seven observed for each weather event)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C7538-5F66-FD46-9CCD-0484E66EB4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87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Dataset – Weather measure data for Boston over the past 55 years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Training – first</a:t>
            </a:r>
            <a:r>
              <a:rPr lang="en-US" baseline="0" dirty="0" smtClean="0"/>
              <a:t> 50 years, test on the next 5 years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TP – tracked over the entire training period – studied its </a:t>
            </a:r>
            <a:r>
              <a:rPr lang="en-US" baseline="0" dirty="0" err="1" smtClean="0"/>
              <a:t>stationarity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EP – for each state – multivariate normal represents EP for the 7 observations made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multivariate normal constructed from underlying </a:t>
            </a:r>
            <a:r>
              <a:rPr lang="en-US" baseline="0" dirty="0" err="1" smtClean="0"/>
              <a:t>gaussian</a:t>
            </a:r>
            <a:r>
              <a:rPr lang="en-US" baseline="0" dirty="0" smtClean="0"/>
              <a:t> and log-normal distributions representing each of the 7 real-valued weather measures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Results – overall inference accuracy of 65%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Specifically, inferred normal days, extreme events like thunderstorms and specific events like Fog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Model did less well on highly overlapping events like Rain, Rain-Snow, Fog-Snow etc. However, still considerable better than a naïve baseline.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Confusion matrix to represent nature of error (not all labels are equidistant; ordering exists)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Further improve with - a third order model, better/more parameters, better EP/TP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C7538-5F66-FD46-9CCD-0484E66EB4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629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63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319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50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09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1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930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7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83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82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23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44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F6F4B-5710-7746-8B55-55F8127BD803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3C5CC-FADE-B34D-A171-5D2151E7A2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03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385005" y="1136551"/>
            <a:ext cx="5421991" cy="4584899"/>
            <a:chOff x="464653" y="358333"/>
            <a:chExt cx="3640481" cy="3807710"/>
          </a:xfrm>
        </p:grpSpPr>
        <p:pic>
          <p:nvPicPr>
            <p:cNvPr id="5" name="Picture 4" descr="funny_boston_weather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4653" y="358333"/>
              <a:ext cx="3639789" cy="3500984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918919" y="3859317"/>
              <a:ext cx="1186215" cy="3067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Credit - </a:t>
              </a:r>
              <a:r>
                <a:rPr lang="en-US" dirty="0" err="1"/>
                <a:t>Pinterest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5732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Inference Methods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971" y="1562065"/>
            <a:ext cx="6190032" cy="4255646"/>
          </a:xfr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99" y="1684904"/>
            <a:ext cx="5936428" cy="408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34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2866376"/>
            <a:ext cx="7886700" cy="99417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Bayesian Hierarchical Modelling </a:t>
            </a:r>
            <a:br>
              <a:rPr lang="en-US" dirty="0" smtClean="0"/>
            </a:br>
            <a:r>
              <a:rPr lang="en-US" dirty="0" smtClean="0"/>
              <a:t>of Rainfall Volume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53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Gamma distribution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362" y="2125266"/>
            <a:ext cx="7029276" cy="387548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113811" y="5262995"/>
            <a:ext cx="643197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833882" y="5124496"/>
            <a:ext cx="43014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37</a:t>
            </a:r>
          </a:p>
        </p:txBody>
      </p:sp>
    </p:spTree>
    <p:extLst>
      <p:ext uri="{BB962C8B-B14F-4D97-AF65-F5344CB8AC3E}">
        <p14:creationId xmlns:p14="http://schemas.microsoft.com/office/powerpoint/2010/main" val="152222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Switching point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362" y="2125266"/>
            <a:ext cx="7029276" cy="387548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103420" y="5356514"/>
            <a:ext cx="353810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672698" y="5107133"/>
            <a:ext cx="286269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6651916" y="2374486"/>
            <a:ext cx="1" cy="3210628"/>
          </a:xfrm>
          <a:prstGeom prst="line">
            <a:avLst/>
          </a:prstGeom>
          <a:ln w="3810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113811" y="5262995"/>
            <a:ext cx="6431973" cy="0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375447" y="2508331"/>
            <a:ext cx="129725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Switching point</a:t>
            </a:r>
          </a:p>
          <a:p>
            <a:pPr algn="ctr"/>
            <a:r>
              <a:rPr lang="en-US" sz="1350" dirty="0"/>
              <a:t>207</a:t>
            </a:r>
            <a:r>
              <a:rPr lang="en-US" sz="1350" baseline="30000" dirty="0"/>
              <a:t>th</a:t>
            </a:r>
            <a:r>
              <a:rPr lang="en-US" sz="1350" dirty="0"/>
              <a:t> day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566566" y="4985996"/>
            <a:ext cx="43014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/>
              <a:t>53</a:t>
            </a:r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2812561" y="5218015"/>
            <a:ext cx="43014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4213658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4947300"/>
              </p:ext>
            </p:extLst>
          </p:nvPr>
        </p:nvGraphicFramePr>
        <p:xfrm>
          <a:off x="3473358" y="2769487"/>
          <a:ext cx="4931280" cy="1112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43760"/>
                <a:gridCol w="1354747"/>
                <a:gridCol w="193277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Fog-Rain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Snow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Fog-Snow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Rain-Snow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Fog-Rain-Snow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Thunderstorm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5284135"/>
              </p:ext>
            </p:extLst>
          </p:nvPr>
        </p:nvGraphicFramePr>
        <p:xfrm>
          <a:off x="3981496" y="5158992"/>
          <a:ext cx="4104444" cy="14833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052222"/>
                <a:gridCol w="205222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 Temperature      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 Dew Point       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 Humidity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 Wind Speed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Precipitation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 Mean Visibility</a:t>
                      </a:r>
                    </a:p>
                  </a:txBody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 Sea Level Pressure 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5179807" y="4736732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Observations</a:t>
            </a:r>
            <a:endParaRPr lang="en-US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2821" y="690038"/>
            <a:ext cx="5385600" cy="1922265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4276562" y="59789"/>
            <a:ext cx="3543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Hidden Markov Model</a:t>
            </a:r>
            <a:endParaRPr lang="en-US" sz="28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5179808" y="2369175"/>
            <a:ext cx="1518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Hidden States</a:t>
            </a:r>
            <a:endParaRPr lang="en-US" b="1" dirty="0"/>
          </a:p>
        </p:txBody>
      </p:sp>
      <p:grpSp>
        <p:nvGrpSpPr>
          <p:cNvPr id="33" name="Group 32"/>
          <p:cNvGrpSpPr/>
          <p:nvPr/>
        </p:nvGrpSpPr>
        <p:grpSpPr>
          <a:xfrm>
            <a:off x="3584751" y="3882008"/>
            <a:ext cx="4723980" cy="2844625"/>
            <a:chOff x="2060751" y="3882007"/>
            <a:chExt cx="4723980" cy="2844625"/>
          </a:xfrm>
        </p:grpSpPr>
        <p:sp>
          <p:nvSpPr>
            <p:cNvPr id="18" name="Oval 17"/>
            <p:cNvSpPr/>
            <p:nvPr/>
          </p:nvSpPr>
          <p:spPr>
            <a:xfrm>
              <a:off x="2060751" y="4684860"/>
              <a:ext cx="4723980" cy="2041772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/>
            <p:cNvCxnSpPr>
              <a:endCxn id="18" idx="1"/>
            </p:cNvCxnSpPr>
            <p:nvPr/>
          </p:nvCxnSpPr>
          <p:spPr>
            <a:xfrm flipH="1">
              <a:off x="2752562" y="3882007"/>
              <a:ext cx="1506765" cy="110186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endCxn id="18" idx="7"/>
            </p:cNvCxnSpPr>
            <p:nvPr/>
          </p:nvCxnSpPr>
          <p:spPr>
            <a:xfrm>
              <a:off x="4259327" y="3882007"/>
              <a:ext cx="1833593" cy="110186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Picture 33" descr="precipitation_log_norma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247" y="5385499"/>
            <a:ext cx="1529575" cy="1038501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1782312" y="4651161"/>
            <a:ext cx="1598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Precipitation – </a:t>
            </a:r>
          </a:p>
          <a:p>
            <a:pPr algn="ctr"/>
            <a:r>
              <a:rPr lang="en-US" dirty="0"/>
              <a:t>Log Normal</a:t>
            </a:r>
            <a:endParaRPr lang="en-US" dirty="0"/>
          </a:p>
        </p:txBody>
      </p:sp>
      <p:pic>
        <p:nvPicPr>
          <p:cNvPr id="36" name="Picture 35" descr="gaussia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421" y="5371111"/>
            <a:ext cx="1554848" cy="1052889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8873927" y="4651161"/>
            <a:ext cx="1265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Humidity – </a:t>
            </a:r>
          </a:p>
          <a:p>
            <a:pPr algn="ctr"/>
            <a:r>
              <a:rPr lang="en-US" dirty="0"/>
              <a:t>Gaussian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MM_results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1" t="2432" r="2199" b="2601"/>
          <a:stretch/>
        </p:blipFill>
        <p:spPr>
          <a:xfrm>
            <a:off x="1682087" y="1921605"/>
            <a:ext cx="8632208" cy="48640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60714" y="425522"/>
            <a:ext cx="473058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</a:t>
            </a:r>
          </a:p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55 years of of daily weather data for Boston</a:t>
            </a:r>
          </a:p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Training set – 1</a:t>
            </a:r>
            <a:r>
              <a:rPr lang="en-US" sz="2000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Jan 1960 to 31</a:t>
            </a:r>
            <a:r>
              <a:rPr lang="en-US" sz="2000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Dec 2010</a:t>
            </a:r>
          </a:p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Test Set – 1</a:t>
            </a:r>
            <a:r>
              <a:rPr lang="en-US" sz="2000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Jan 2011 to 31</a:t>
            </a:r>
            <a:r>
              <a:rPr lang="en-US" sz="2000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Dec 2015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90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-450376" y="-150125"/>
            <a:ext cx="12992669" cy="7124131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86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1910689"/>
            <a:ext cx="7886700" cy="2099987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AM207 Final Project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Bayesian </a:t>
            </a:r>
            <a:r>
              <a:rPr lang="en-US" b="1" dirty="0" smtClean="0"/>
              <a:t>Hierarchical Modelling </a:t>
            </a:r>
            <a:br>
              <a:rPr lang="en-US" b="1" dirty="0" smtClean="0"/>
            </a:br>
            <a:r>
              <a:rPr lang="en-US" b="1" dirty="0" smtClean="0"/>
              <a:t>of Rainfall </a:t>
            </a:r>
            <a:r>
              <a:rPr lang="en-US" b="1" dirty="0" smtClean="0"/>
              <a:t>Volume</a:t>
            </a:r>
            <a:endParaRPr lang="en-US" b="1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152650" y="3860548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sz="2000" dirty="0">
                <a:solidFill>
                  <a:srgbClr val="666666"/>
                </a:solidFill>
              </a:rPr>
              <a:t>Victor Lei, Charles Liu, Leonhard </a:t>
            </a:r>
            <a:r>
              <a:rPr lang="en-US" sz="2000" dirty="0" err="1">
                <a:solidFill>
                  <a:srgbClr val="666666"/>
                </a:solidFill>
              </a:rPr>
              <a:t>Spiegelberg</a:t>
            </a:r>
            <a:r>
              <a:rPr lang="en-US" sz="2000" dirty="0">
                <a:solidFill>
                  <a:srgbClr val="666666"/>
                </a:solidFill>
              </a:rPr>
              <a:t>, Vinay </a:t>
            </a:r>
            <a:r>
              <a:rPr lang="en-US" sz="2000" dirty="0" err="1">
                <a:solidFill>
                  <a:srgbClr val="666666"/>
                </a:solidFill>
              </a:rPr>
              <a:t>Subbiah</a:t>
            </a:r>
            <a:endParaRPr lang="en-US" sz="2000" dirty="0">
              <a:solidFill>
                <a:srgbClr val="666666"/>
              </a:solidFill>
            </a:endParaRPr>
          </a:p>
          <a:p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35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Gamma distribution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362" y="2125266"/>
            <a:ext cx="7029276" cy="387548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113811" y="5262995"/>
            <a:ext cx="643197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833882" y="5124496"/>
            <a:ext cx="43014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37</a:t>
            </a:r>
          </a:p>
        </p:txBody>
      </p:sp>
    </p:spTree>
    <p:extLst>
      <p:ext uri="{BB962C8B-B14F-4D97-AF65-F5344CB8AC3E}">
        <p14:creationId xmlns:p14="http://schemas.microsoft.com/office/powerpoint/2010/main" val="2066684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Switching point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362" y="2125266"/>
            <a:ext cx="7029276" cy="387548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103420" y="5356514"/>
            <a:ext cx="353810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672698" y="5107133"/>
            <a:ext cx="286269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6651916" y="2374486"/>
            <a:ext cx="1" cy="3210628"/>
          </a:xfrm>
          <a:prstGeom prst="line">
            <a:avLst/>
          </a:prstGeom>
          <a:ln w="3810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113811" y="5262995"/>
            <a:ext cx="6431973" cy="0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375447" y="2508331"/>
            <a:ext cx="129725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Switching point</a:t>
            </a:r>
          </a:p>
          <a:p>
            <a:pPr algn="ctr"/>
            <a:r>
              <a:rPr lang="en-US" sz="1350" dirty="0"/>
              <a:t>207</a:t>
            </a:r>
            <a:r>
              <a:rPr lang="en-US" sz="1350" baseline="30000" dirty="0"/>
              <a:t>th</a:t>
            </a:r>
            <a:r>
              <a:rPr lang="en-US" sz="1350" dirty="0"/>
              <a:t> day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566566" y="4985996"/>
            <a:ext cx="43014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/>
              <a:t>53</a:t>
            </a:r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2812561" y="5218015"/>
            <a:ext cx="43014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4538454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Bayesian Networks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52480" y="3489722"/>
            <a:ext cx="508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Infer Precipitation From Local Regions</a:t>
            </a:r>
          </a:p>
        </p:txBody>
      </p:sp>
    </p:spTree>
    <p:extLst>
      <p:ext uri="{BB962C8B-B14F-4D97-AF65-F5344CB8AC3E}">
        <p14:creationId xmlns:p14="http://schemas.microsoft.com/office/powerpoint/2010/main" val="382232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18 Regions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78" y="1475304"/>
            <a:ext cx="10298245" cy="491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56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on Minimum Spanning Tree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584" y="2019869"/>
            <a:ext cx="6019529" cy="2866565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" y="2019869"/>
            <a:ext cx="6019529" cy="2866565"/>
          </a:xfrm>
        </p:spPr>
      </p:pic>
    </p:spTree>
    <p:extLst>
      <p:ext uri="{BB962C8B-B14F-4D97-AF65-F5344CB8AC3E}">
        <p14:creationId xmlns:p14="http://schemas.microsoft.com/office/powerpoint/2010/main" val="751528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K2 Algorithm + Simulated Annealing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181" y="1845147"/>
            <a:ext cx="6155997" cy="3805025"/>
          </a:xfrm>
        </p:spPr>
        <p:txBody>
          <a:bodyPr>
            <a:noAutofit/>
          </a:bodyPr>
          <a:lstStyle/>
          <a:p>
            <a:r>
              <a:rPr lang="en-US" sz="2000" dirty="0"/>
              <a:t>Greedy Algorithm based on heuristics from ordering</a:t>
            </a:r>
          </a:p>
          <a:p>
            <a:pPr lvl="1"/>
            <a:r>
              <a:rPr lang="en-US" sz="2000" dirty="0"/>
              <a:t>For given node</a:t>
            </a:r>
          </a:p>
          <a:p>
            <a:pPr lvl="2"/>
            <a:r>
              <a:rPr lang="en-US" sz="2000" dirty="0"/>
              <a:t>Have base probability when node has no parents</a:t>
            </a:r>
          </a:p>
          <a:p>
            <a:pPr lvl="2"/>
            <a:r>
              <a:rPr lang="en-US" sz="2000" dirty="0"/>
              <a:t>Select best node preceding it in ordering that maximizes probability</a:t>
            </a:r>
          </a:p>
          <a:p>
            <a:pPr lvl="2"/>
            <a:r>
              <a:rPr lang="en-US" sz="2000" dirty="0"/>
              <a:t>If probability improved, keep parent and continue</a:t>
            </a:r>
          </a:p>
          <a:p>
            <a:pPr lvl="3"/>
            <a:r>
              <a:rPr lang="en-US" dirty="0"/>
              <a:t>Otherwise go to next node</a:t>
            </a:r>
          </a:p>
          <a:p>
            <a:r>
              <a:rPr lang="en-US" sz="2000" dirty="0"/>
              <a:t>Ran SA starting from K2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740" y="1492321"/>
            <a:ext cx="6005740" cy="4198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389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Resulting Structure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003" y="1245236"/>
            <a:ext cx="10307081" cy="493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245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816</Words>
  <Application>Microsoft Macintosh PowerPoint</Application>
  <PresentationFormat>Breitbild</PresentationFormat>
  <Paragraphs>103</Paragraphs>
  <Slides>16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9" baseType="lpstr">
      <vt:lpstr>Calibri</vt:lpstr>
      <vt:lpstr>Arial</vt:lpstr>
      <vt:lpstr>Office Theme</vt:lpstr>
      <vt:lpstr>PowerPoint-Präsentation</vt:lpstr>
      <vt:lpstr>AM207 Final Project Bayesian Hierarchical Modelling  of Rainfall Volume</vt:lpstr>
      <vt:lpstr>Basic Gamma distribution</vt:lpstr>
      <vt:lpstr>Switching point</vt:lpstr>
      <vt:lpstr>Bayesian Networks</vt:lpstr>
      <vt:lpstr>18 Regions</vt:lpstr>
      <vt:lpstr>BFS on Minimum Spanning Tree</vt:lpstr>
      <vt:lpstr>K2 Algorithm + Simulated Annealing</vt:lpstr>
      <vt:lpstr>Resulting Structure</vt:lpstr>
      <vt:lpstr>Inference Methods</vt:lpstr>
      <vt:lpstr>Bayesian Hierarchical Modelling  of Rainfall Volume</vt:lpstr>
      <vt:lpstr>Basic Gamma distribution</vt:lpstr>
      <vt:lpstr>Switching point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Vinay</dc:creator>
  <cp:lastModifiedBy>ga69poh</cp:lastModifiedBy>
  <cp:revision>37</cp:revision>
  <dcterms:created xsi:type="dcterms:W3CDTF">2016-05-04T22:53:53Z</dcterms:created>
  <dcterms:modified xsi:type="dcterms:W3CDTF">2016-05-05T02:36:22Z</dcterms:modified>
</cp:coreProperties>
</file>

<file path=docProps/thumbnail.jpeg>
</file>